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64" r:id="rId4"/>
    <p:sldId id="258" r:id="rId5"/>
    <p:sldId id="260" r:id="rId6"/>
    <p:sldId id="265" r:id="rId7"/>
    <p:sldId id="261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799" autoAdjust="0"/>
    <p:restoredTop sz="94660"/>
  </p:normalViewPr>
  <p:slideViewPr>
    <p:cSldViewPr snapToGrid="0">
      <p:cViewPr varScale="1">
        <p:scale>
          <a:sx n="75" d="100"/>
          <a:sy n="75" d="100"/>
        </p:scale>
        <p:origin x="77" y="2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97280" y="758952"/>
            <a:ext cx="10058400" cy="356616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8000" spc="-5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00051" y="4455620"/>
            <a:ext cx="10058400" cy="1143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 algn="ctr">
              <a:buNone/>
              <a:defRPr sz="24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IRB Presentation</a:t>
            </a:r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TextBox 9">
            <a:extLst>
              <a:ext uri="{FF2B5EF4-FFF2-40B4-BE49-F238E27FC236}">
                <a16:creationId xmlns:a16="http://schemas.microsoft.com/office/drawing/2014/main" id="{D9265F6F-4700-0827-85AA-BC3F937BEA72}"/>
              </a:ext>
            </a:extLst>
          </p:cNvPr>
          <p:cNvSpPr txBox="1"/>
          <p:nvPr userDrawn="1"/>
        </p:nvSpPr>
        <p:spPr>
          <a:xfrm>
            <a:off x="4519448" y="6356350"/>
            <a:ext cx="312157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2"/>
                </a:solidFill>
              </a:rPr>
              <a:t>IRB Presentation</a:t>
            </a:r>
          </a:p>
        </p:txBody>
      </p:sp>
    </p:spTree>
    <p:extLst>
      <p:ext uri="{BB962C8B-B14F-4D97-AF65-F5344CB8AC3E}">
        <p14:creationId xmlns:p14="http://schemas.microsoft.com/office/powerpoint/2010/main" val="2352888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74971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414778"/>
            <a:ext cx="2628900" cy="5757421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414778"/>
            <a:ext cx="7734300" cy="5757422"/>
          </a:xfrm>
        </p:spPr>
        <p:txBody>
          <a:bodyPr vert="eaVert" lIns="45720" tIns="0" rIns="45720" bIns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331509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B1CE7623-831D-B1AB-38FF-B0B94EAC1B24}"/>
              </a:ext>
            </a:extLst>
          </p:cNvPr>
          <p:cNvSpPr txBox="1"/>
          <p:nvPr userDrawn="1"/>
        </p:nvSpPr>
        <p:spPr>
          <a:xfrm>
            <a:off x="4666593" y="6356350"/>
            <a:ext cx="285881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b="1" dirty="0">
                <a:solidFill>
                  <a:schemeClr val="bg2"/>
                </a:solidFill>
              </a:rPr>
              <a:t>IRB Presentation</a:t>
            </a:r>
          </a:p>
        </p:txBody>
      </p:sp>
    </p:spTree>
    <p:extLst>
      <p:ext uri="{BB962C8B-B14F-4D97-AF65-F5344CB8AC3E}">
        <p14:creationId xmlns:p14="http://schemas.microsoft.com/office/powerpoint/2010/main" val="272403820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758952"/>
            <a:ext cx="10058400" cy="356616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8000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4453128"/>
            <a:ext cx="10058400" cy="1143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2400" cap="all" spc="200" baseline="0">
                <a:solidFill>
                  <a:schemeClr val="tx2"/>
                </a:solidFill>
                <a:latin typeface="+mj-lt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  <p:cxnSp>
        <p:nvCxnSpPr>
          <p:cNvPr id="9" name="Straight Connector 8"/>
          <p:cNvCxnSpPr/>
          <p:nvPr/>
        </p:nvCxnSpPr>
        <p:spPr>
          <a:xfrm>
            <a:off x="1207658" y="4343400"/>
            <a:ext cx="987552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1355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97279" y="1845734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17920" y="1845735"/>
            <a:ext cx="4937760" cy="402336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1338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9728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7920" y="1846052"/>
            <a:ext cx="4937760" cy="736282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2000" b="0" cap="all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7920" y="2582334"/>
            <a:ext cx="4937760" cy="3378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9471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31499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3175" y="6400800"/>
            <a:ext cx="12188825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15" y="633431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1037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6" y="0"/>
            <a:ext cx="4050791" cy="6858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4040071" y="0"/>
            <a:ext cx="64008" cy="6858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594359"/>
            <a:ext cx="3200400" cy="2286000"/>
          </a:xfrm>
        </p:spPr>
        <p:txBody>
          <a:bodyPr anchor="b">
            <a:norm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00600" y="731520"/>
            <a:ext cx="6492240" cy="5257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926080"/>
            <a:ext cx="3200400" cy="3379124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65512" y="6459785"/>
            <a:ext cx="2618510" cy="365125"/>
          </a:xfrm>
        </p:spPr>
        <p:txBody>
          <a:bodyPr/>
          <a:lstStyle>
            <a:lvl1pPr algn="l">
              <a:defRPr/>
            </a:lvl1pPr>
          </a:lstStyle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800600" y="6459785"/>
            <a:ext cx="4648200" cy="365125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021238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4953000"/>
            <a:ext cx="12188825" cy="1905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5" y="4915076"/>
            <a:ext cx="12188825" cy="6400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97280" y="5074920"/>
            <a:ext cx="10113264" cy="822960"/>
          </a:xfrm>
        </p:spPr>
        <p:txBody>
          <a:bodyPr lIns="91440" tIns="0" rIns="91440" bIns="0" anchor="b">
            <a:noAutofit/>
          </a:bodyPr>
          <a:lstStyle>
            <a:lvl1pPr>
              <a:defRPr sz="3600" b="0">
                <a:solidFill>
                  <a:srgbClr val="FFFFFF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5" y="0"/>
            <a:ext cx="12191985" cy="4915076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97280" y="5907023"/>
            <a:ext cx="10113264" cy="59436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600"/>
              </a:spcAft>
              <a:buNone/>
              <a:defRPr sz="1500">
                <a:solidFill>
                  <a:srgbClr val="FFFFFF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536350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" y="6400800"/>
            <a:ext cx="12192000" cy="4572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0" y="6334316"/>
            <a:ext cx="12192001" cy="65998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7280" y="286603"/>
            <a:ext cx="10058400" cy="1450757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97280" y="1845734"/>
            <a:ext cx="10058400" cy="402336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097280" y="6459785"/>
            <a:ext cx="247227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rgbClr val="FFFFFF"/>
                </a:solidFill>
              </a:defRPr>
            </a:lvl1pPr>
          </a:lstStyle>
          <a:p>
            <a:fld id="{B6A3359C-3BE9-4BF3-8567-FA92CB62F2C3}" type="datetimeFigureOut">
              <a:rPr lang="en-US" smtClean="0"/>
              <a:t>11/5/2024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6185" y="6459785"/>
            <a:ext cx="4822804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 cap="all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900458" y="6459785"/>
            <a:ext cx="131202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50">
                <a:solidFill>
                  <a:srgbClr val="FFFFFF"/>
                </a:solidFill>
              </a:defRPr>
            </a:lvl1pPr>
          </a:lstStyle>
          <a:p>
            <a:fld id="{3882E2CD-C01C-467B-B70D-305C23A029F1}" type="slidenum">
              <a:rPr lang="en-US" smtClean="0"/>
              <a:t>‹#›</a:t>
            </a:fld>
            <a:endParaRPr lang="en-US"/>
          </a:p>
        </p:txBody>
      </p:sp>
      <p:cxnSp>
        <p:nvCxnSpPr>
          <p:cNvPr id="10" name="Straight Connector 9"/>
          <p:cNvCxnSpPr/>
          <p:nvPr/>
        </p:nvCxnSpPr>
        <p:spPr>
          <a:xfrm>
            <a:off x="1193532" y="1737845"/>
            <a:ext cx="9966960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305645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85000"/>
        </a:lnSpc>
        <a:spcBef>
          <a:spcPct val="0"/>
        </a:spcBef>
        <a:buNone/>
        <a:defRPr sz="4800" kern="1200" spc="-5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91440" indent="-91440" algn="l" defTabSz="914400" rtl="0" eaLnBrk="1" latinLnBrk="0" hangingPunct="1">
        <a:lnSpc>
          <a:spcPct val="90000"/>
        </a:lnSpc>
        <a:spcBef>
          <a:spcPts val="1200"/>
        </a:spcBef>
        <a:spcAft>
          <a:spcPts val="2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38404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56692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74980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932688" indent="-18288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1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3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15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1700000" indent="-228600" algn="l" defTabSz="914400" rtl="0" eaLnBrk="1" latinLnBrk="0" hangingPunct="1">
        <a:lnSpc>
          <a:spcPct val="90000"/>
        </a:lnSpc>
        <a:spcBef>
          <a:spcPts val="200"/>
        </a:spcBef>
        <a:spcAft>
          <a:spcPts val="400"/>
        </a:spcAft>
        <a:buClr>
          <a:schemeClr val="accent1"/>
        </a:buClr>
        <a:buFont typeface="Calibri" pitchFamily="34" charset="0"/>
        <a:buChar char="◦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emf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4A891A-A5B7-4481-960B-CB9483E6C19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51491" y="342008"/>
            <a:ext cx="10473069" cy="958760"/>
          </a:xfrm>
        </p:spPr>
        <p:txBody>
          <a:bodyPr anchor="ctr">
            <a:noAutofit/>
          </a:bodyPr>
          <a:lstStyle/>
          <a:p>
            <a:pPr algn="ctr"/>
            <a:r>
              <a:rPr lang="en-IN" sz="4000" b="1" dirty="0">
                <a:latin typeface="Cambria" panose="02040503050406030204" pitchFamily="18" charset="0"/>
              </a:rPr>
              <a:t>INDIAN CHILDHOOD ACUTE PROMYELOCYTIC LEUKEMIA STUDY</a:t>
            </a:r>
            <a:endParaRPr lang="en-US" sz="4000" b="1" dirty="0">
              <a:latin typeface="Cambria" panose="02040503050406030204" pitchFamily="18" charset="0"/>
            </a:endParaRP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6BBC104E-596D-4316-A354-9856547C5868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357808" y="2796816"/>
            <a:ext cx="11708295" cy="3536374"/>
          </a:xfrm>
        </p:spPr>
        <p:txBody>
          <a:bodyPr anchor="ctr">
            <a:normAutofit fontScale="92500"/>
          </a:bodyPr>
          <a:lstStyle/>
          <a:p>
            <a:pPr>
              <a:lnSpc>
                <a:spcPct val="110000"/>
              </a:lnSpc>
            </a:pPr>
            <a:r>
              <a:rPr lang="en-US" sz="2000" b="1" dirty="0"/>
              <a:t>-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Dr. Dr.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Niharendu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Ghara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IN" sz="2000" b="1" kern="5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Paediatric Haematology Oncology (Local PI)</a:t>
            </a:r>
          </a:p>
          <a:p>
            <a:pPr>
              <a:lnSpc>
                <a:spcPct val="110000"/>
              </a:lnSpc>
            </a:pPr>
            <a:r>
              <a:rPr lang="en-US" sz="2000" b="1" dirty="0"/>
              <a:t>-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Dr. Pritam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singha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 </a:t>
            </a:r>
            <a:r>
              <a:rPr lang="en-US" sz="2000" b="1" dirty="0" err="1">
                <a:latin typeface="Cambria" panose="02040503050406030204" pitchFamily="18" charset="0"/>
                <a:ea typeface="Cambria" panose="02040503050406030204" pitchFamily="18" charset="0"/>
              </a:rPr>
              <a:t>roy</a:t>
            </a:r>
            <a:r>
              <a:rPr lang="en-US" sz="2000" b="1" dirty="0">
                <a:latin typeface="Cambria" panose="02040503050406030204" pitchFamily="18" charset="0"/>
                <a:ea typeface="Cambria" panose="02040503050406030204" pitchFamily="18" charset="0"/>
              </a:rPr>
              <a:t>, </a:t>
            </a:r>
            <a:r>
              <a:rPr lang="en-IN" sz="2000" b="1" kern="5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Paediatric Haematology Oncology (Local co-</a:t>
            </a:r>
            <a:r>
              <a:rPr lang="en-IN" sz="2000" b="1" kern="50" dirty="0" err="1"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i</a:t>
            </a:r>
            <a:r>
              <a:rPr lang="en-IN" sz="2000" b="1" kern="50" dirty="0">
                <a:effectLst/>
                <a:latin typeface="Cambria" panose="02040503050406030204" pitchFamily="18" charset="0"/>
                <a:ea typeface="Cambria" panose="02040503050406030204" pitchFamily="18" charset="0"/>
                <a:cs typeface="Calibri" panose="020F0502020204030204" pitchFamily="34" charset="0"/>
              </a:rPr>
              <a:t>)</a:t>
            </a:r>
            <a:endParaRPr lang="en-US" sz="2000" b="1" dirty="0">
              <a:latin typeface="Cambria" panose="02040503050406030204" pitchFamily="18" charset="0"/>
              <a:ea typeface="Cambria" panose="02040503050406030204" pitchFamily="18" charset="0"/>
            </a:endParaRPr>
          </a:p>
          <a:p>
            <a:pPr algn="l">
              <a:lnSpc>
                <a:spcPct val="220000"/>
              </a:lnSpc>
            </a:pPr>
            <a:r>
              <a:rPr lang="en-US" sz="2000" b="1" dirty="0"/>
              <a:t>-</a:t>
            </a:r>
            <a:r>
              <a:rPr lang="en-US" sz="2000" dirty="0">
                <a:ln>
                  <a:noFill/>
                </a:ln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r>
              <a:rPr lang="en-US" sz="2000" b="1" kern="1400" spc="25" dirty="0">
                <a:ln>
                  <a:noFill/>
                </a:ln>
                <a:effectLst/>
                <a:uFill>
                  <a:solidFill>
                    <a:srgbClr val="323E4F"/>
                  </a:solidFill>
                </a:u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A Multi-Centric REGISTRY Study both retrospective and prospective (</a:t>
            </a:r>
            <a:r>
              <a:rPr lang="en-US" sz="2000" b="1" kern="1400" spc="25" dirty="0" err="1">
                <a:ln>
                  <a:noFill/>
                </a:ln>
                <a:effectLst/>
                <a:uFill>
                  <a:solidFill>
                    <a:srgbClr val="323E4F"/>
                  </a:solidFill>
                </a:u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india</a:t>
            </a:r>
            <a:r>
              <a:rPr lang="en-US" sz="2000" b="1" kern="1400" spc="25" dirty="0">
                <a:ln>
                  <a:noFill/>
                </a:ln>
                <a:effectLst/>
                <a:uFill>
                  <a:solidFill>
                    <a:srgbClr val="323E4F"/>
                  </a:solidFill>
                </a:uFill>
                <a:latin typeface="Times New Roman" panose="02020603050405020304" pitchFamily="18" charset="0"/>
                <a:ea typeface="Arial Unicode MS"/>
                <a:cs typeface="Times New Roman" panose="02020603050405020304" pitchFamily="18" charset="0"/>
              </a:rPr>
              <a:t>)</a:t>
            </a:r>
            <a:endParaRPr lang="en-US" sz="2400" b="1" dirty="0">
              <a:solidFill>
                <a:schemeClr val="accent2">
                  <a:lumMod val="75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Supported by : </a:t>
            </a:r>
          </a:p>
          <a:p>
            <a:pPr algn="ctr">
              <a:lnSpc>
                <a:spcPct val="100000"/>
              </a:lnSpc>
            </a:pP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 Indian Pediatric Hematology-Oncology Group Study, </a:t>
            </a:r>
            <a:r>
              <a:rPr lang="en-US" sz="2000" b="1" dirty="0" err="1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Cankids</a:t>
            </a:r>
            <a:r>
              <a:rPr lang="en-US" sz="2000" b="1" dirty="0">
                <a:solidFill>
                  <a:schemeClr val="accent2">
                    <a:lumMod val="75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 India</a:t>
            </a:r>
          </a:p>
          <a:p>
            <a:pPr algn="l">
              <a:lnSpc>
                <a:spcPct val="22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154824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20E412-2444-483A-8780-7737E87064D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76447"/>
            <a:ext cx="10515600" cy="669851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>
                <a:latin typeface="Cambria" panose="02040503050406030204" pitchFamily="18" charset="0"/>
              </a:rPr>
              <a:t>Rationale and Objectives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2299ACB-5C91-4747-88A1-A18D66E29CA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35056" y="1964635"/>
            <a:ext cx="11121887" cy="3867205"/>
          </a:xfrm>
        </p:spPr>
        <p:txBody>
          <a:bodyPr>
            <a:normAutofit fontScale="70000" lnSpcReduction="20000"/>
          </a:bodyPr>
          <a:lstStyle/>
          <a:p>
            <a:pPr marL="0" indent="0" algn="just">
              <a:lnSpc>
                <a:spcPct val="110000"/>
              </a:lnSpc>
              <a:buNone/>
            </a:pPr>
            <a:r>
              <a:rPr lang="en-US" sz="2400" b="1" dirty="0">
                <a:solidFill>
                  <a:srgbClr val="FF0000"/>
                </a:solidFill>
              </a:rPr>
              <a:t>Aim</a:t>
            </a:r>
            <a:r>
              <a:rPr lang="en-US" sz="2000" dirty="0"/>
              <a:t> : to facilitate SOC for pediatric APML pan India, and to develop a </a:t>
            </a:r>
            <a:r>
              <a:rPr lang="en-US" sz="2000" u="sng" dirty="0"/>
              <a:t>national registry for childhood APML</a:t>
            </a:r>
            <a:r>
              <a:rPr lang="en-US" sz="2000" dirty="0"/>
              <a:t>.</a:t>
            </a:r>
          </a:p>
          <a:p>
            <a:pPr algn="just">
              <a:lnSpc>
                <a:spcPct val="110000"/>
              </a:lnSpc>
            </a:pPr>
            <a:r>
              <a:rPr lang="en-US" sz="2800" b="1" dirty="0">
                <a:solidFill>
                  <a:srgbClr val="FF0000"/>
                </a:solidFill>
              </a:rPr>
              <a:t>Goal</a:t>
            </a:r>
            <a:r>
              <a:rPr lang="en-US" dirty="0">
                <a:solidFill>
                  <a:srgbClr val="FF0000"/>
                </a:solidFill>
              </a:rPr>
              <a:t>:</a:t>
            </a:r>
            <a:r>
              <a:rPr lang="en-US" dirty="0"/>
              <a:t> is to expand access to care and steadily improve the survival and treatment outcomes for children and adolescents with APML.</a:t>
            </a:r>
          </a:p>
          <a:p>
            <a:r>
              <a:rPr lang="en-IN" sz="2400" b="1" dirty="0">
                <a:solidFill>
                  <a:schemeClr val="accent1">
                    <a:lumMod val="75000"/>
                  </a:schemeClr>
                </a:solidFill>
              </a:rPr>
              <a:t>Part 1: Childhood APML registry</a:t>
            </a:r>
          </a:p>
          <a:p>
            <a:r>
              <a:rPr lang="en-I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Objectives</a:t>
            </a:r>
          </a:p>
          <a:p>
            <a:pPr marL="400050" indent="-400050">
              <a:buAutoNum type="romanLcPeriod"/>
            </a:pPr>
            <a:r>
              <a:rPr lang="en-IN" dirty="0"/>
              <a:t>To develop </a:t>
            </a:r>
            <a:r>
              <a:rPr lang="en-I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national registry </a:t>
            </a:r>
            <a:r>
              <a:rPr lang="en-IN" dirty="0"/>
              <a:t>with well annotated clinical data base for childhood APML</a:t>
            </a:r>
          </a:p>
          <a:p>
            <a:pPr marL="400050" indent="-400050">
              <a:buAutoNum type="romanLcPeriod"/>
            </a:pPr>
            <a:r>
              <a:rPr lang="en-IN" dirty="0"/>
              <a:t>In children with relapsed APML, to study the pattern of relapse, treatment course and clinical outcomes after relapse</a:t>
            </a:r>
          </a:p>
          <a:p>
            <a:r>
              <a:rPr lang="en-IN" sz="2400" b="1" dirty="0">
                <a:solidFill>
                  <a:schemeClr val="accent1">
                    <a:lumMod val="75000"/>
                  </a:schemeClr>
                </a:solidFill>
              </a:rPr>
              <a:t>Part 2: Prospective study on pattern of care, treatment compliance, and clinical outcomes for childhood APML </a:t>
            </a:r>
          </a:p>
          <a:p>
            <a:r>
              <a:rPr lang="en-IN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Objectives</a:t>
            </a:r>
          </a:p>
          <a:p>
            <a:pPr marL="400050" indent="-400050">
              <a:buAutoNum type="romanLcPeriod"/>
            </a:pPr>
            <a:r>
              <a:rPr lang="en-IN" dirty="0"/>
              <a:t>To study disease characteristics, pattern of treatment, safety and toxicity of frontline treatment and clinical outcome.</a:t>
            </a:r>
          </a:p>
          <a:p>
            <a:pPr marL="400050" indent="-400050">
              <a:buAutoNum type="romanLcPeriod"/>
            </a:pPr>
            <a:r>
              <a:rPr lang="en-IN" dirty="0"/>
              <a:t>To study the </a:t>
            </a:r>
            <a:r>
              <a:rPr lang="en-IN" b="1" dirty="0"/>
              <a:t>kinetics of white blood cell count </a:t>
            </a:r>
            <a:r>
              <a:rPr lang="en-IN" dirty="0"/>
              <a:t>and</a:t>
            </a:r>
            <a:r>
              <a:rPr lang="en-IN" b="1" dirty="0"/>
              <a:t> leucocyte subset change </a:t>
            </a:r>
            <a:r>
              <a:rPr lang="en-IN" dirty="0"/>
              <a:t>during induction and its association with survival outcomes.</a:t>
            </a:r>
            <a:endParaRPr lang="en-IN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pPr algn="just">
              <a:lnSpc>
                <a:spcPct val="110000"/>
              </a:lnSpc>
            </a:pPr>
            <a:endParaRPr lang="en-US" dirty="0"/>
          </a:p>
          <a:p>
            <a:pPr algn="just">
              <a:lnSpc>
                <a:spcPct val="110000"/>
              </a:lnSpc>
            </a:pPr>
            <a:endParaRPr lang="en-US" dirty="0"/>
          </a:p>
          <a:p>
            <a:pPr algn="just">
              <a:lnSpc>
                <a:spcPct val="110000"/>
              </a:lnSpc>
            </a:pPr>
            <a:endParaRPr lang="en-US" dirty="0"/>
          </a:p>
          <a:p>
            <a:pPr>
              <a:lnSpc>
                <a:spcPct val="210000"/>
              </a:lnSpc>
            </a:pPr>
            <a:endParaRPr lang="en-US" dirty="0"/>
          </a:p>
          <a:p>
            <a:pPr marL="0" indent="0">
              <a:lnSpc>
                <a:spcPct val="210000"/>
              </a:lnSpc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907161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D21F9D8-B842-1058-5D39-456FB7EF14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242FFB61-B854-B85D-390C-42224197E621}"/>
              </a:ext>
            </a:extLst>
          </p:cNvPr>
          <p:cNvSpPr txBox="1"/>
          <p:nvPr/>
        </p:nvSpPr>
        <p:spPr>
          <a:xfrm>
            <a:off x="1815921" y="283336"/>
            <a:ext cx="850005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800" b="1" dirty="0">
                <a:latin typeface="Cambria" panose="02040503050406030204" pitchFamily="18" charset="0"/>
              </a:rPr>
              <a:t>Inclusion Criteria</a:t>
            </a:r>
            <a:endParaRPr lang="en-IN" sz="4800" b="1" dirty="0">
              <a:latin typeface="Cambria" panose="02040503050406030204" pitchFamily="18" charset="0"/>
            </a:endParaRP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06D9C7-CCF2-420D-B4D7-66E9DD1BB832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romanUcPeriod"/>
            </a:pPr>
            <a:r>
              <a:rPr lang="en-IN" dirty="0"/>
              <a:t>Newly-diagnosed acute promyelocytic </a:t>
            </a:r>
            <a:r>
              <a:rPr lang="en-IN" dirty="0" err="1"/>
              <a:t>leukemia</a:t>
            </a:r>
            <a:r>
              <a:rPr lang="en-IN" dirty="0"/>
              <a:t> (APML) or medical records of patients with APML (for retrospective cohort) , </a:t>
            </a:r>
          </a:p>
          <a:p>
            <a:pPr marL="514350" indent="-514350">
              <a:buFont typeface="+mj-lt"/>
              <a:buAutoNum type="romanUcPeriod"/>
            </a:pPr>
            <a:r>
              <a:rPr lang="en-IN" dirty="0"/>
              <a:t>Age, 0-19 years </a:t>
            </a:r>
          </a:p>
          <a:p>
            <a:pPr marL="514350" indent="-514350">
              <a:buFont typeface="+mj-lt"/>
              <a:buAutoNum type="romanUcPeriod"/>
            </a:pPr>
            <a:r>
              <a:rPr lang="en-IN" dirty="0"/>
              <a:t>Informed consent (waiver of consent for retrospective cohort) </a:t>
            </a:r>
          </a:p>
          <a:p>
            <a:endParaRPr lang="en-IN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4090425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174B8B-0B30-4791-85FB-E2AD7652319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24529" y="647853"/>
            <a:ext cx="3959087" cy="602438"/>
          </a:xfrm>
        </p:spPr>
        <p:txBody>
          <a:bodyPr>
            <a:noAutofit/>
          </a:bodyPr>
          <a:lstStyle/>
          <a:p>
            <a:pPr algn="ctr"/>
            <a:r>
              <a:rPr lang="en-US" sz="4800" b="1" dirty="0">
                <a:latin typeface="Cambria" panose="02040503050406030204" pitchFamily="18" charset="0"/>
              </a:rPr>
              <a:t>Methodology </a:t>
            </a:r>
          </a:p>
        </p:txBody>
      </p:sp>
      <p:pic>
        <p:nvPicPr>
          <p:cNvPr id="6" name="Picture 5" descr="A screenshot of a computer">
            <a:extLst>
              <a:ext uri="{FF2B5EF4-FFF2-40B4-BE49-F238E27FC236}">
                <a16:creationId xmlns:a16="http://schemas.microsoft.com/office/drawing/2014/main" id="{9D05CF6F-7288-E01A-DBA0-CC2BE47E1640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0489" t="24651" r="30136" b="7752"/>
          <a:stretch/>
        </p:blipFill>
        <p:spPr>
          <a:xfrm>
            <a:off x="268355" y="93809"/>
            <a:ext cx="6460436" cy="6238648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B360E52-A668-ECFD-F8E7-CCBE03EEC355}"/>
              </a:ext>
            </a:extLst>
          </p:cNvPr>
          <p:cNvSpPr txBox="1"/>
          <p:nvPr/>
        </p:nvSpPr>
        <p:spPr>
          <a:xfrm>
            <a:off x="7265504" y="1885266"/>
            <a:ext cx="4526003" cy="25853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IN" dirty="0"/>
              <a:t>We propose to conduct the study in the following two parts, which can run in parallel: </a:t>
            </a:r>
          </a:p>
          <a:p>
            <a:endParaRPr lang="en-IN" dirty="0"/>
          </a:p>
          <a:p>
            <a:r>
              <a:rPr lang="en-IN" b="1" dirty="0"/>
              <a:t>Part 1: </a:t>
            </a:r>
            <a:r>
              <a:rPr lang="en-IN" dirty="0"/>
              <a:t>Childhood APML registry (both retrospective and prospective) </a:t>
            </a:r>
          </a:p>
          <a:p>
            <a:endParaRPr lang="en-IN" dirty="0"/>
          </a:p>
          <a:p>
            <a:r>
              <a:rPr lang="en-IN" b="1" dirty="0"/>
              <a:t>Part 2: </a:t>
            </a:r>
            <a:r>
              <a:rPr lang="en-IN" dirty="0"/>
              <a:t>Prospective study on pattern of care, treatment compliance, and clinical outcomes for childhood APML</a:t>
            </a:r>
          </a:p>
        </p:txBody>
      </p:sp>
      <p:sp>
        <p:nvSpPr>
          <p:cNvPr id="11" name="Rectangle: Rounded Corners 10">
            <a:extLst>
              <a:ext uri="{FF2B5EF4-FFF2-40B4-BE49-F238E27FC236}">
                <a16:creationId xmlns:a16="http://schemas.microsoft.com/office/drawing/2014/main" id="{2642935D-7DD5-3DD1-5D32-8797D91C906A}"/>
              </a:ext>
            </a:extLst>
          </p:cNvPr>
          <p:cNvSpPr/>
          <p:nvPr/>
        </p:nvSpPr>
        <p:spPr>
          <a:xfrm>
            <a:off x="6858000" y="4998720"/>
            <a:ext cx="4632960" cy="856438"/>
          </a:xfrm>
          <a:prstGeom prst="roundRect">
            <a:avLst>
              <a:gd name="adj" fmla="val 50000"/>
            </a:avLst>
          </a:prstGeom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IN" dirty="0">
                <a:solidFill>
                  <a:schemeClr val="tx1">
                    <a:lumMod val="95000"/>
                    <a:lumOff val="5000"/>
                  </a:schemeClr>
                </a:solidFill>
              </a:rPr>
              <a:t>For prospective cohort, recruitment will be on the date of IRB/IEC approval at the based respective centres</a:t>
            </a:r>
          </a:p>
        </p:txBody>
      </p:sp>
    </p:spTree>
    <p:extLst>
      <p:ext uri="{BB962C8B-B14F-4D97-AF65-F5344CB8AC3E}">
        <p14:creationId xmlns:p14="http://schemas.microsoft.com/office/powerpoint/2010/main" val="35888685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C41464-E4B1-4EFC-AEA3-026D156737E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16023"/>
            <a:ext cx="10515600" cy="730028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latin typeface="Cambria" panose="02040503050406030204" pitchFamily="18" charset="0"/>
              </a:rPr>
              <a:t>Study Analysis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F4252B6-AA98-458E-AE9C-950CC034B39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269401" y="1426859"/>
            <a:ext cx="9574307" cy="2441421"/>
          </a:xfrm>
        </p:spPr>
        <p:txBody>
          <a:bodyPr>
            <a:normAutofit/>
          </a:bodyPr>
          <a:lstStyle/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Proposed Sample Size with justification: </a:t>
            </a:r>
          </a:p>
          <a:p>
            <a:pPr algn="just"/>
            <a:r>
              <a:rPr lang="en-IN" dirty="0"/>
              <a:t> </a:t>
            </a:r>
            <a:r>
              <a:rPr lang="en-IN" b="1" dirty="0">
                <a:solidFill>
                  <a:srgbClr val="C00000"/>
                </a:solidFill>
              </a:rPr>
              <a:t>APML is about 6 -10 % of </a:t>
            </a:r>
            <a:r>
              <a:rPr lang="en-IN" b="1" dirty="0" err="1">
                <a:solidFill>
                  <a:srgbClr val="C00000"/>
                </a:solidFill>
              </a:rPr>
              <a:t>pediatric</a:t>
            </a:r>
            <a:r>
              <a:rPr lang="en-IN" b="1" dirty="0">
                <a:solidFill>
                  <a:srgbClr val="C00000"/>
                </a:solidFill>
              </a:rPr>
              <a:t> AML</a:t>
            </a:r>
            <a:r>
              <a:rPr lang="en-IN" dirty="0"/>
              <a:t>. Estimated </a:t>
            </a:r>
            <a:r>
              <a:rPr lang="en-IN" b="1" dirty="0"/>
              <a:t>annual incidence of childhood APML across the country</a:t>
            </a:r>
            <a:r>
              <a:rPr lang="en-IN" dirty="0"/>
              <a:t> would approximately be </a:t>
            </a:r>
            <a:r>
              <a:rPr lang="en-IN" b="1" dirty="0">
                <a:solidFill>
                  <a:srgbClr val="FF0000"/>
                </a:solidFill>
              </a:rPr>
              <a:t>185 to 410</a:t>
            </a:r>
            <a:r>
              <a:rPr lang="en-IN" dirty="0"/>
              <a:t>. However, about 50% of childhood cancers including APML are not diagnosed /treated and therefore </a:t>
            </a:r>
            <a:r>
              <a:rPr lang="en-IN" b="1" dirty="0">
                <a:solidFill>
                  <a:srgbClr val="0070C0"/>
                </a:solidFill>
              </a:rPr>
              <a:t>numbers available</a:t>
            </a:r>
            <a:r>
              <a:rPr lang="en-IN" dirty="0"/>
              <a:t> </a:t>
            </a:r>
            <a:r>
              <a:rPr lang="en-IN" b="1" dirty="0"/>
              <a:t>for study recruitment </a:t>
            </a:r>
            <a:r>
              <a:rPr lang="en-IN" dirty="0"/>
              <a:t>will be approximately </a:t>
            </a:r>
            <a:r>
              <a:rPr lang="en-IN" b="1" dirty="0">
                <a:solidFill>
                  <a:srgbClr val="0070C0"/>
                </a:solidFill>
              </a:rPr>
              <a:t>100 -200 annually</a:t>
            </a:r>
            <a:r>
              <a:rPr lang="en-IN" dirty="0"/>
              <a:t>.</a:t>
            </a:r>
            <a:r>
              <a:rPr lang="en-US" dirty="0"/>
              <a:t>  TMC treats approx. 3 patients / year.</a:t>
            </a:r>
            <a:endParaRPr lang="en-US" b="1" dirty="0">
              <a:solidFill>
                <a:schemeClr val="tx1">
                  <a:lumMod val="85000"/>
                  <a:lumOff val="15000"/>
                </a:schemeClr>
              </a:solidFill>
            </a:endParaRPr>
          </a:p>
          <a:p>
            <a:r>
              <a:rPr lang="en-US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Statistical Method : </a:t>
            </a:r>
            <a:r>
              <a:rPr lang="en-IN" b="1" dirty="0">
                <a:solidFill>
                  <a:srgbClr val="C00000"/>
                </a:solidFill>
              </a:rPr>
              <a:t>Descriptive statistics</a:t>
            </a:r>
            <a:endParaRPr 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7FE11CF0-E39B-4315-9E32-0C4EAAD68CA3}"/>
              </a:ext>
            </a:extLst>
          </p:cNvPr>
          <p:cNvSpPr/>
          <p:nvPr/>
        </p:nvSpPr>
        <p:spPr>
          <a:xfrm>
            <a:off x="3818729" y="3868280"/>
            <a:ext cx="5589992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4000" b="1" dirty="0">
                <a:latin typeface="Cambria" panose="02040503050406030204" pitchFamily="18" charset="0"/>
              </a:rPr>
              <a:t>Data Safety Monitoring</a:t>
            </a:r>
            <a:endParaRPr lang="en-US" sz="4000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4F02551-D46B-4F6C-B397-B91CDDC68D44}"/>
              </a:ext>
            </a:extLst>
          </p:cNvPr>
          <p:cNvSpPr txBox="1"/>
          <p:nvPr/>
        </p:nvSpPr>
        <p:spPr>
          <a:xfrm>
            <a:off x="505609" y="4744122"/>
            <a:ext cx="1118170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/>
              <a:t>Plan in place</a:t>
            </a:r>
          </a:p>
        </p:txBody>
      </p:sp>
    </p:spTree>
    <p:extLst>
      <p:ext uri="{BB962C8B-B14F-4D97-AF65-F5344CB8AC3E}">
        <p14:creationId xmlns:p14="http://schemas.microsoft.com/office/powerpoint/2010/main" val="87967834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>
          <a:extLst>
            <a:ext uri="{FF2B5EF4-FFF2-40B4-BE49-F238E27FC236}">
              <a16:creationId xmlns:a16="http://schemas.microsoft.com/office/drawing/2014/main" id="{0E160AE4-508E-E61A-F250-25A756FA629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FC3C174-EE2A-A31A-CE0A-7BB39A9668D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408794" y="892493"/>
            <a:ext cx="4124740" cy="730028"/>
          </a:xfrm>
        </p:spPr>
        <p:txBody>
          <a:bodyPr>
            <a:noAutofit/>
          </a:bodyPr>
          <a:lstStyle/>
          <a:p>
            <a:pPr algn="ctr"/>
            <a:r>
              <a:rPr lang="en-US" sz="3600" b="1" dirty="0">
                <a:solidFill>
                  <a:schemeClr val="tx1">
                    <a:lumMod val="85000"/>
                    <a:lumOff val="15000"/>
                  </a:schemeClr>
                </a:solidFill>
                <a:latin typeface="Cambria" panose="02040503050406030204" pitchFamily="18" charset="0"/>
                <a:ea typeface="Cambria" panose="02040503050406030204" pitchFamily="18" charset="0"/>
              </a:rPr>
              <a:t>Data collection methods, settings &amp; periodicity</a:t>
            </a:r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B997B099-4BD6-A840-DA9F-9ECD66638AB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93493" y="2332751"/>
            <a:ext cx="4124741" cy="2954866"/>
          </a:xfrm>
        </p:spPr>
        <p:txBody>
          <a:bodyPr/>
          <a:lstStyle/>
          <a:p>
            <a:pPr>
              <a:buFont typeface="Wingdings" panose="05000000000000000000" pitchFamily="2" charset="2"/>
              <a:buChar char="§"/>
            </a:pPr>
            <a:r>
              <a:rPr lang="en-IN" dirty="0"/>
              <a:t> No patient identifiable data will be collected. 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IN" dirty="0"/>
              <a:t> Confidentiality of data collected will be maintained throughout the study.</a:t>
            </a:r>
          </a:p>
          <a:p>
            <a:pPr>
              <a:buFont typeface="Wingdings" panose="05000000000000000000" pitchFamily="2" charset="2"/>
              <a:buChar char="§"/>
            </a:pPr>
            <a:r>
              <a:rPr lang="en-IN" dirty="0"/>
              <a:t> In the CRF, each individual patient dataset will be denoted by a unique identification number, comprised of the site number and the consecutive patient number. </a:t>
            </a:r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3294E6D4-6EB9-AE1E-4016-3A4A962820F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5360" y="69574"/>
            <a:ext cx="7303434" cy="617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7274522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9C1AD7-06BC-4A1D-B640-FF5623934F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66552" y="517205"/>
            <a:ext cx="10515600" cy="793824"/>
          </a:xfrm>
        </p:spPr>
        <p:txBody>
          <a:bodyPr>
            <a:normAutofit/>
          </a:bodyPr>
          <a:lstStyle/>
          <a:p>
            <a:pPr algn="ctr"/>
            <a:r>
              <a:rPr lang="en-US" sz="4000" b="1" dirty="0">
                <a:latin typeface="Cambria" panose="02040503050406030204" pitchFamily="18" charset="0"/>
              </a:rPr>
              <a:t>Data Safety Monitoring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959CEDD-C296-4947-BDC5-104D6F8B69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75683" y="1629177"/>
            <a:ext cx="11440633" cy="4851136"/>
          </a:xfrm>
        </p:spPr>
        <p:txBody>
          <a:bodyPr>
            <a:normAutofit/>
          </a:bodyPr>
          <a:lstStyle/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IN" sz="1800" dirty="0"/>
              <a:t>  Besides the regular data clarifications, regarding any data entry issues, a </a:t>
            </a:r>
            <a:r>
              <a:rPr lang="en-IN" sz="1800" b="1" dirty="0"/>
              <a:t>random onsite monitoring </a:t>
            </a:r>
            <a:r>
              <a:rPr lang="en-IN" sz="1800" dirty="0"/>
              <a:t>will be performed in at least 30 % of the sites, in particular those with </a:t>
            </a:r>
            <a:r>
              <a:rPr lang="en-IN" sz="1800" b="1" dirty="0">
                <a:solidFill>
                  <a:srgbClr val="C00000"/>
                </a:solidFill>
              </a:rPr>
              <a:t>high patient numbers </a:t>
            </a:r>
            <a:r>
              <a:rPr lang="en-IN" sz="1800" dirty="0"/>
              <a:t>to ensure </a:t>
            </a:r>
            <a:r>
              <a:rPr lang="en-IN" sz="1800" b="1" dirty="0"/>
              <a:t>quality criteria</a:t>
            </a:r>
            <a:r>
              <a:rPr lang="en-IN" sz="1800" dirty="0"/>
              <a:t>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IN" sz="1800" dirty="0"/>
              <a:t>  During onsite monitoring, the monitor will verify informed consent documentation and perform source data verification against the patient’s medical records. A </a:t>
            </a:r>
            <a:r>
              <a:rPr lang="en-IN" sz="1800" b="1" dirty="0">
                <a:solidFill>
                  <a:schemeClr val="accent2">
                    <a:lumMod val="50000"/>
                  </a:schemeClr>
                </a:solidFill>
              </a:rPr>
              <a:t>monitoring visit report </a:t>
            </a:r>
            <a:r>
              <a:rPr lang="en-IN" sz="1800" dirty="0"/>
              <a:t>will be prepared for each visit describing the progress of the registry and any problems (e.g. refusal to give access to documentation). 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IN" sz="1800" dirty="0"/>
              <a:t>  The monitor has the </a:t>
            </a:r>
            <a:r>
              <a:rPr lang="en-IN" sz="1800" b="1" dirty="0"/>
              <a:t>responsibility</a:t>
            </a:r>
            <a:r>
              <a:rPr lang="en-IN" sz="1800" dirty="0"/>
              <a:t> to treat </a:t>
            </a:r>
            <a:r>
              <a:rPr lang="en-IN" sz="1800" b="1" dirty="0">
                <a:solidFill>
                  <a:schemeClr val="accent1">
                    <a:lumMod val="50000"/>
                  </a:schemeClr>
                </a:solidFill>
              </a:rPr>
              <a:t>all information confidentially </a:t>
            </a:r>
            <a:r>
              <a:rPr lang="en-IN" sz="1800" dirty="0"/>
              <a:t>and to </a:t>
            </a:r>
            <a:r>
              <a:rPr lang="en-IN" sz="1800" b="1" dirty="0">
                <a:solidFill>
                  <a:schemeClr val="accent1">
                    <a:lumMod val="50000"/>
                  </a:schemeClr>
                </a:solidFill>
              </a:rPr>
              <a:t>safeguard the integrity </a:t>
            </a:r>
            <a:r>
              <a:rPr lang="en-IN" sz="1800" dirty="0"/>
              <a:t>and </a:t>
            </a:r>
            <a:r>
              <a:rPr lang="en-IN" sz="1800" b="1" dirty="0">
                <a:solidFill>
                  <a:schemeClr val="accent1">
                    <a:lumMod val="50000"/>
                  </a:schemeClr>
                </a:solidFill>
              </a:rPr>
              <a:t>personal privacy</a:t>
            </a:r>
            <a:r>
              <a:rPr lang="en-IN" sz="1800" dirty="0"/>
              <a:t> of the participants. A </a:t>
            </a:r>
            <a:r>
              <a:rPr lang="en-IN" sz="1800" b="1" dirty="0">
                <a:solidFill>
                  <a:schemeClr val="accent4">
                    <a:lumMod val="50000"/>
                  </a:schemeClr>
                </a:solidFill>
              </a:rPr>
              <a:t>data monitoring board </a:t>
            </a:r>
            <a:r>
              <a:rPr lang="en-IN" sz="1800" dirty="0"/>
              <a:t>will be constituted for the same.</a:t>
            </a:r>
          </a:p>
          <a:p>
            <a:pPr>
              <a:lnSpc>
                <a:spcPct val="150000"/>
              </a:lnSpc>
              <a:buFont typeface="Wingdings" panose="05000000000000000000" pitchFamily="2" charset="2"/>
              <a:buChar char="q"/>
            </a:pPr>
            <a:r>
              <a:rPr lang="en-IN" sz="1800" dirty="0"/>
              <a:t>  To assess safety and remission during induction, data will be </a:t>
            </a:r>
            <a:r>
              <a:rPr lang="en-IN" sz="1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analyzed</a:t>
            </a:r>
            <a:r>
              <a:rPr lang="en-IN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after </a:t>
            </a:r>
            <a:r>
              <a:rPr lang="en-IN" sz="1800" b="1" dirty="0" err="1">
                <a:solidFill>
                  <a:schemeClr val="tx1">
                    <a:lumMod val="85000"/>
                    <a:lumOff val="15000"/>
                  </a:schemeClr>
                </a:solidFill>
              </a:rPr>
              <a:t>enrollment</a:t>
            </a:r>
            <a:r>
              <a:rPr lang="en-IN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 </a:t>
            </a:r>
            <a:r>
              <a:rPr lang="en-IN" sz="1800" dirty="0"/>
              <a:t>of first 15 patients of HR APML in the prospective cohort. Data will be </a:t>
            </a:r>
            <a:r>
              <a:rPr lang="en-IN" sz="1800" b="1" dirty="0">
                <a:solidFill>
                  <a:srgbClr val="C00000"/>
                </a:solidFill>
              </a:rPr>
              <a:t>reviewed</a:t>
            </a:r>
            <a:r>
              <a:rPr lang="en-IN" sz="1800" dirty="0"/>
              <a:t> by the </a:t>
            </a:r>
            <a:r>
              <a:rPr lang="en-IN" sz="1800" b="1" dirty="0">
                <a:solidFill>
                  <a:schemeClr val="accent3">
                    <a:lumMod val="50000"/>
                  </a:schemeClr>
                </a:solidFill>
              </a:rPr>
              <a:t>data monitoring committee </a:t>
            </a:r>
            <a:r>
              <a:rPr lang="en-IN" sz="1800" dirty="0"/>
              <a:t>and will be </a:t>
            </a:r>
            <a:r>
              <a:rPr lang="en-IN" sz="1800" b="1" dirty="0">
                <a:solidFill>
                  <a:schemeClr val="accent1">
                    <a:lumMod val="50000"/>
                  </a:schemeClr>
                </a:solidFill>
              </a:rPr>
              <a:t>presented</a:t>
            </a:r>
            <a:r>
              <a:rPr lang="en-IN" sz="1800" dirty="0"/>
              <a:t> to the </a:t>
            </a:r>
            <a:r>
              <a:rPr lang="en-IN" sz="1800" b="1" dirty="0">
                <a:solidFill>
                  <a:schemeClr val="tx1">
                    <a:lumMod val="85000"/>
                    <a:lumOff val="15000"/>
                  </a:schemeClr>
                </a:solidFill>
              </a:rPr>
              <a:t>advisory board for suggestions</a:t>
            </a:r>
            <a:r>
              <a:rPr lang="en-IN" sz="1800" dirty="0"/>
              <a:t> for </a:t>
            </a:r>
            <a:r>
              <a:rPr lang="en-IN" sz="1800" b="1" dirty="0">
                <a:solidFill>
                  <a:srgbClr val="C00000"/>
                </a:solidFill>
              </a:rPr>
              <a:t>change in the dose </a:t>
            </a:r>
            <a:r>
              <a:rPr lang="en-IN" sz="1800" dirty="0"/>
              <a:t>or </a:t>
            </a:r>
            <a:r>
              <a:rPr lang="en-IN" sz="1800" b="1" dirty="0">
                <a:solidFill>
                  <a:srgbClr val="C00000"/>
                </a:solidFill>
              </a:rPr>
              <a:t>schedule</a:t>
            </a:r>
            <a:r>
              <a:rPr lang="en-IN" sz="1800" dirty="0"/>
              <a:t> if needed.</a:t>
            </a:r>
            <a:endParaRPr lang="en-US" sz="1800" dirty="0"/>
          </a:p>
          <a:p>
            <a:pPr marL="0" indent="0">
              <a:lnSpc>
                <a:spcPct val="150000"/>
              </a:lnSpc>
              <a:buNone/>
            </a:pPr>
            <a:endParaRPr lang="en-US" sz="1800" dirty="0"/>
          </a:p>
          <a:p>
            <a:pPr>
              <a:lnSpc>
                <a:spcPct val="150000"/>
              </a:lnSpc>
            </a:pPr>
            <a:endParaRPr lang="en-US" sz="1800" dirty="0"/>
          </a:p>
        </p:txBody>
      </p:sp>
    </p:spTree>
    <p:extLst>
      <p:ext uri="{BB962C8B-B14F-4D97-AF65-F5344CB8AC3E}">
        <p14:creationId xmlns:p14="http://schemas.microsoft.com/office/powerpoint/2010/main" val="1051221716"/>
      </p:ext>
    </p:extLst>
  </p:cSld>
  <p:clrMapOvr>
    <a:masterClrMapping/>
  </p:clrMapOvr>
</p:sld>
</file>

<file path=ppt/theme/theme1.xml><?xml version="1.0" encoding="utf-8"?>
<a:theme xmlns:a="http://schemas.openxmlformats.org/drawingml/2006/main" name="Retrospect">
  <a:themeElements>
    <a:clrScheme name="Retrospect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Retrospect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Retro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493</TotalTime>
  <Words>645</Words>
  <Application>Microsoft Office PowerPoint</Application>
  <PresentationFormat>Widescreen</PresentationFormat>
  <Paragraphs>46</Paragraphs>
  <Slides>7</Slides>
  <Notes>0</Notes>
  <HiddenSlides>2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3" baseType="lpstr">
      <vt:lpstr>Calibri</vt:lpstr>
      <vt:lpstr>Calibri Light</vt:lpstr>
      <vt:lpstr>Cambria</vt:lpstr>
      <vt:lpstr>Times New Roman</vt:lpstr>
      <vt:lpstr>Wingdings</vt:lpstr>
      <vt:lpstr>Retrospect</vt:lpstr>
      <vt:lpstr>INDIAN CHILDHOOD ACUTE PROMYELOCYTIC LEUKEMIA STUDY</vt:lpstr>
      <vt:lpstr>Rationale and Objectives</vt:lpstr>
      <vt:lpstr>PowerPoint Presentation</vt:lpstr>
      <vt:lpstr>Methodology </vt:lpstr>
      <vt:lpstr>Study Analysis</vt:lpstr>
      <vt:lpstr>Data collection methods, settings &amp; periodicity</vt:lpstr>
      <vt:lpstr>Data Safety Monitoring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Title of the study</dc:title>
  <dc:creator>Tanuj Chawla</dc:creator>
  <cp:lastModifiedBy>Rwiti Clara Biswas</cp:lastModifiedBy>
  <cp:revision>29</cp:revision>
  <dcterms:created xsi:type="dcterms:W3CDTF">2021-09-01T06:08:15Z</dcterms:created>
  <dcterms:modified xsi:type="dcterms:W3CDTF">2024-11-05T05:07:48Z</dcterms:modified>
</cp:coreProperties>
</file>